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</p:sldIdLst>
  <p:sldSz cy="5143500" cx="9144000"/>
  <p:notesSz cx="6858000" cy="9144000"/>
  <p:embeddedFontLst>
    <p:embeddedFont>
      <p:font typeface="Roboto Mono"/>
      <p:regular r:id="rId109"/>
      <p:bold r:id="rId110"/>
      <p:italic r:id="rId111"/>
      <p:boldItalic r:id="rId1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font" Target="fonts/RobotoMono-regular.fntdata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font" Target="fonts/RobotoMono-bold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2" Type="http://schemas.openxmlformats.org/officeDocument/2006/relationships/font" Target="fonts/RobotoMono-boldItalic.fntdata"/><Relationship Id="rId111" Type="http://schemas.openxmlformats.org/officeDocument/2006/relationships/font" Target="fonts/RobotoMono-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c6052e74c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c6052e74c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1c6052e72a_1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1c6052e72a_1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1c6052e72a_1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1c6052e72a_1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08bec2256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08bec2256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08bec22560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08bec22560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c6052e74c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1c6052e74c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c6052e74c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1c6052e74c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1c6052e74c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1c6052e74c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c6052e74c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c6052e74c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c6052e74c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1c6052e74c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c6052e74c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1c6052e74c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c6052e74c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c6052e74c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c6052e74c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1c6052e74c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c6052e74c_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1c6052e74c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c6052e72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c6052e72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c6052e74c_2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c6052e74c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6052e74c_2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6052e74c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c6052e74c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1c6052e74c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c6052e74c_2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1c6052e74c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1c6052e74c_2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1c6052e74c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1c6052e74c_2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1c6052e74c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c6052e74c_2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c6052e74c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c6052e74c_2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c6052e74c_2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c6052e74c_2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c6052e74c_2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c6052e74c_2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c6052e74c_2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c6052e74c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1c6052e74c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c6052e74c_2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1c6052e74c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c6052e74c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1c6052e74c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1c6052e74c_2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1c6052e74c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c6052e74c_2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1c6052e74c_2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1c6052e74c_2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1c6052e74c_2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1c6052e74c_2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1c6052e74c_2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1c6052e74c_2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1c6052e74c_2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1c6052e74c_2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1c6052e74c_2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c6052e74c_2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c6052e74c_2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1c6052e74c_2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1c6052e74c_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1c6052e74c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1c6052e74c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1c6052e72a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1c6052e72a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1c6052e74c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1c6052e74c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1c6052e74c_2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1c6052e74c_2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c6052e74c_2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c6052e74c_2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1c6052e74c_2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1c6052e74c_2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6052e74c_2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6052e74c_2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c6052e74c_2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1c6052e74c_2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1c6052e74c_2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1c6052e74c_2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c6052e74c_2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c6052e74c_2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1c6052e72a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1c6052e72a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1c6052e74c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1c6052e74c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1c6052e74c_2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1c6052e74c_2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1c6052e74c_2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1c6052e74c_2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1c6052e74c_2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1c6052e74c_2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1c6052e74c_2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1c6052e74c_2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1c6052e74c_2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1c6052e74c_2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1c6052e72a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1c6052e72a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1c6052e72a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1c6052e72a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1c6052e72a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1c6052e72a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1c6052e72a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1c6052e72a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1c6052e72a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1c6052e72a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1c6052e74c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1c6052e74c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1c6052e72a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1c6052e72a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1c6052e72a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1c6052e72a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1c6052e72a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1c6052e72a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1c6052e72a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1c6052e72a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1c6052e72a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1c6052e72a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1c6052e72a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1c6052e72a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1c6052e72a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1c6052e72a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1c6052e72a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1c6052e72a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1c6052e72a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1c6052e72a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1c6052e72a_1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1c6052e72a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1c6052e74c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1c6052e74c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1c6052e72a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1c6052e72a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1c6052e72a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1c6052e72a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1c6052e72a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1c6052e72a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1c6052e72a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1c6052e72a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1c6052e72a_1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1c6052e72a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1c6052e72a_1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1c6052e72a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1c6052e72a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1c6052e72a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1c6052e72a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1c6052e72a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1c6052e72a_1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1c6052e72a_1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1c6052e72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1c6052e72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c6052e74c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1c6052e74c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1c6052e72a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1c6052e72a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1c6052e72a_1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1c6052e72a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1c6052e72a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1c6052e72a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1c6052e72a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1c6052e72a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1c6052e72a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1c6052e72a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1c6052e72a_1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1c6052e72a_1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1c6052e72a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1c6052e72a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1c6052e72a_1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1c6052e72a_1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1c6052e72a_1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1c6052e72a_1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1c6052e72a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1c6052e72a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c6052e74c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1c6052e74c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1c6052e72a_1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1c6052e72a_1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1c6052e72a_1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1c6052e72a_1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1c6052e72a_1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1c6052e72a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1c6052e72a_1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1c6052e72a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1c6052e74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1c6052e74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1c6052e72a_1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1c6052e72a_1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1c6052e72a_1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1c6052e72a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1c6052e72a_1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1c6052e72a_1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1c6052e72a_1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1c6052e72a_1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1c6052e72a_1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1c6052e72a_1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9.png"/><Relationship Id="rId4" Type="http://schemas.openxmlformats.org/officeDocument/2006/relationships/image" Target="../media/image9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github.com/iu5git/JavaScript/issues" TargetMode="External"/><Relationship Id="rId4" Type="http://schemas.openxmlformats.org/officeDocument/2006/relationships/image" Target="../media/image9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forms.gle/nQ1iqgiHAnXYkycS8" TargetMode="External"/><Relationship Id="rId4" Type="http://schemas.openxmlformats.org/officeDocument/2006/relationships/image" Target="../media/image9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Relationship Id="rId4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Relationship Id="rId4" Type="http://schemas.openxmlformats.org/officeDocument/2006/relationships/image" Target="../media/image6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Relationship Id="rId4" Type="http://schemas.openxmlformats.org/officeDocument/2006/relationships/image" Target="../media/image6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7.png"/><Relationship Id="rId4" Type="http://schemas.openxmlformats.org/officeDocument/2006/relationships/image" Target="../media/image8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3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Углубленный JavaScript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Замыкание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00" y="1081650"/>
            <a:ext cx="8520602" cy="366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 (по умолчанию)</a:t>
            </a:r>
            <a:endParaRPr/>
          </a:p>
        </p:txBody>
      </p:sp>
      <p:pic>
        <p:nvPicPr>
          <p:cNvPr id="706" name="Google Shape;70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1175"/>
            <a:ext cx="8839202" cy="1660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 (пользовательские события)</a:t>
            </a:r>
            <a:endParaRPr/>
          </a:p>
        </p:txBody>
      </p:sp>
      <p:pic>
        <p:nvPicPr>
          <p:cNvPr id="712" name="Google Shape;71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6075"/>
            <a:ext cx="8839200" cy="239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531249"/>
            <a:ext cx="7596920" cy="14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связь по курсу</a:t>
            </a:r>
            <a:endParaRPr/>
          </a:p>
        </p:txBody>
      </p:sp>
      <p:sp>
        <p:nvSpPr>
          <p:cNvPr id="719" name="Google Shape;719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Issue на GitHub -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https://github.com/iu5git/JavaScript/issues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20" name="Google Shape;720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975" y="1795075"/>
            <a:ext cx="3122026" cy="312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связь по лекции</a:t>
            </a:r>
            <a:endParaRPr/>
          </a:p>
        </p:txBody>
      </p:sp>
      <p:sp>
        <p:nvSpPr>
          <p:cNvPr id="726" name="Google Shape;726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Google формы</a:t>
            </a:r>
            <a:r>
              <a:rPr lang="ru">
                <a:solidFill>
                  <a:schemeClr val="dk1"/>
                </a:solidFill>
              </a:rPr>
              <a:t> -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https://forms.gle/nQ1iqgiHAnXYkycS8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27" name="Google Shape;727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0713" y="1724725"/>
            <a:ext cx="3022575" cy="30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 JavaScript у каждой выполняемой функции, блока кода и скрипта есть связанный с ними внутренний (скрытый) объект, называемый лексическим окружением </a:t>
            </a:r>
            <a:r>
              <a:rPr b="1" i="1" lang="ru">
                <a:solidFill>
                  <a:schemeClr val="dk1"/>
                </a:solidFill>
              </a:rPr>
              <a:t>LexicalEnvironment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Объект лексического окружения состоит из двух частей: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i="1" lang="ru">
                <a:solidFill>
                  <a:schemeClr val="dk1"/>
                </a:solidFill>
              </a:rPr>
              <a:t>Environment Record</a:t>
            </a:r>
            <a:r>
              <a:rPr lang="ru">
                <a:solidFill>
                  <a:schemeClr val="dk1"/>
                </a:solidFill>
              </a:rPr>
              <a:t> – объект, в котором как свойства хранятся все локальные переменные (а также некоторая другая информация, такая как значение this).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Ссылка на внешнее лексическое окружение – то есть то, которое соответствует коду снаружи (снаружи от текущих фигурных скобок).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"Переменная" – это просто свойство специального внутреннего объекта: </a:t>
            </a:r>
            <a:r>
              <a:rPr b="1" i="1" lang="ru">
                <a:solidFill>
                  <a:schemeClr val="dk1"/>
                </a:solidFill>
              </a:rPr>
              <a:t>Environment Record</a:t>
            </a:r>
            <a:r>
              <a:rPr b="1" lang="ru">
                <a:solidFill>
                  <a:schemeClr val="dk1"/>
                </a:solidFill>
              </a:rPr>
              <a:t>. «Получить или изменить переменную», означает, «получить или изменить свойство этого объекта».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600" y="2884275"/>
            <a:ext cx="4741693" cy="11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311700" y="2698875"/>
            <a:ext cx="371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картинке прямоугольник означает </a:t>
            </a:r>
            <a:r>
              <a:rPr b="1" i="1" lang="ru"/>
              <a:t>Environment Record</a:t>
            </a:r>
            <a:r>
              <a:rPr lang="ru"/>
              <a:t> (хранилище переменных), а стрелка означает ссылку на внешнее окружение. У глобального лексического окружения нет внешнего окружения, так что она указывает на null.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Итого: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Переменная</a:t>
            </a:r>
            <a:r>
              <a:rPr lang="ru">
                <a:solidFill>
                  <a:schemeClr val="dk1"/>
                </a:solidFill>
              </a:rPr>
              <a:t> – это свойство специального внутреннего объекта, связанного с текущим выполняющимся блоком/функцией/скриптом.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Работа с переменными</a:t>
            </a:r>
            <a:r>
              <a:rPr lang="ru">
                <a:solidFill>
                  <a:schemeClr val="dk1"/>
                </a:solidFill>
              </a:rPr>
              <a:t> – это на самом деле работа со свойствами этого объекта.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85206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В отличие от переменных, объявленных с помощью </a:t>
            </a:r>
            <a:r>
              <a:rPr b="1"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b="1" lang="ru">
                <a:solidFill>
                  <a:schemeClr val="dk1"/>
                </a:solidFill>
              </a:rPr>
              <a:t>, Function Declaration полностью инициализируются не тогда, когда выполнение доходит до них, а раньше, когда создаётся лексическое окружение.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Для верхнеуровневых функций это означает момент, когда скрипт начинает выполнение.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Вот почему мы можем вызвать функцию, объявленную через Function Declaration, до того, как она определена.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152475"/>
            <a:ext cx="8520600" cy="18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Функция say замыкает на глобальное лексическое окружение, а глобальное лексическое окружение замыкается на null.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82909"/>
            <a:ext cx="8520600" cy="1808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152475"/>
            <a:ext cx="8520600" cy="18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Что тогда происходит с вложенными функциями?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048" y="1679000"/>
            <a:ext cx="3321900" cy="31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1152475"/>
            <a:ext cx="85206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Все функции «при рождении» получают скрытое свойство </a:t>
            </a:r>
            <a:r>
              <a:rPr b="1"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[[Environment]]</a:t>
            </a:r>
            <a:r>
              <a:rPr b="1" lang="ru">
                <a:solidFill>
                  <a:schemeClr val="dk1"/>
                </a:solidFill>
              </a:rPr>
              <a:t>, которое ссылается на лексическое окружение места, где они были созданы.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Мы ещё не говорили об этом, это то, каким образом функции знают, где они были созданы.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98" y="2405175"/>
            <a:ext cx="8230423" cy="24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85206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Где еще есть лексическое окружение?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1152475"/>
            <a:ext cx="85206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415550"/>
            <a:ext cx="8520599" cy="23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Продвинутая работа с функциями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</a:t>
            </a:r>
            <a:r>
              <a:rPr lang="ru" sz="1800">
                <a:solidFill>
                  <a:srgbClr val="595959"/>
                </a:solidFill>
              </a:rPr>
              <a:t>https://learn.javascript.ru/advanced-functions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311700" y="1152475"/>
            <a:ext cx="85206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6675"/>
            <a:ext cx="8520599" cy="21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91" name="Google Shape;191;p33"/>
          <p:cNvSpPr txBox="1"/>
          <p:nvPr>
            <p:ph idx="1" type="body"/>
          </p:nvPr>
        </p:nvSpPr>
        <p:spPr>
          <a:xfrm>
            <a:off x="311700" y="1152475"/>
            <a:ext cx="85206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3288"/>
            <a:ext cx="8520602" cy="213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311700" y="1152475"/>
            <a:ext cx="85206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Но так было не всегда…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425" y="1764475"/>
            <a:ext cx="6143147" cy="25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1152475"/>
            <a:ext cx="85206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Immediately-Invoked Function Expressions - </a:t>
            </a:r>
            <a:r>
              <a:rPr lang="ru">
                <a:solidFill>
                  <a:schemeClr val="dk1"/>
                </a:solidFill>
              </a:rPr>
              <a:t>функция, которая вызывается сразу после ее объявления.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300" y="2088025"/>
            <a:ext cx="3845403" cy="25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738" y="1170125"/>
            <a:ext cx="3996535" cy="253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Объявление переменных для дедушек и дураков</a:t>
            </a:r>
            <a:endParaRPr/>
          </a:p>
        </p:txBody>
      </p:sp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А почему так происходит-то? Потому что старый стандарт и потому-что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ru">
                <a:solidFill>
                  <a:schemeClr val="dk1"/>
                </a:solidFill>
              </a:rPr>
              <a:t>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Существует 2 основных отличия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ru">
                <a:solidFill>
                  <a:schemeClr val="dk1"/>
                </a:solidFill>
              </a:rPr>
              <a:t> от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let/const</a:t>
            </a:r>
            <a:r>
              <a:rPr lang="ru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Переменные var не имеют блочной области видимости, они ограничены, как минимум, телом функции.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Объявления (инициализация) переменных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ru">
                <a:solidFill>
                  <a:schemeClr val="dk1"/>
                </a:solidFill>
              </a:rPr>
              <a:t> производится в начале исполнения функции (или скрипта для глобальных переменных).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С первым пунктом понятно (прошлый пример). А второй?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Объявление переменных для дедушек и дураков</a:t>
            </a:r>
            <a:endParaRPr/>
          </a:p>
        </p:txBody>
      </p:sp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5" name="Google Shape;2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864985"/>
            <a:ext cx="4074926" cy="19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8600" y="1864975"/>
            <a:ext cx="3263705" cy="1920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38"/>
          <p:cNvCxnSpPr>
            <a:stCxn id="225" idx="3"/>
            <a:endCxn id="226" idx="1"/>
          </p:cNvCxnSpPr>
          <p:nvPr/>
        </p:nvCxnSpPr>
        <p:spPr>
          <a:xfrm>
            <a:off x="4386623" y="2825423"/>
            <a:ext cx="118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Функция-обертка</a:t>
            </a:r>
            <a:br>
              <a:rPr lang="ru"/>
            </a:br>
            <a:r>
              <a:rPr lang="ru"/>
              <a:t>(декорация)</a:t>
            </a:r>
            <a:endParaRPr/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743" y="0"/>
            <a:ext cx="49967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Функция-обертка</a:t>
            </a:r>
            <a:endParaRPr/>
          </a:p>
        </p:txBody>
      </p:sp>
      <p:sp>
        <p:nvSpPr>
          <p:cNvPr id="246" name="Google Shape;246;p41"/>
          <p:cNvSpPr txBox="1"/>
          <p:nvPr>
            <p:ph idx="1" type="body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К сожаления, не работает с методами объектов.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rest-оператор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Попытаемся написать функцию, которая складывает все переданные ей числа. Как это сделать?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43" y="2332325"/>
            <a:ext cx="7712719" cy="22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2"/>
          <p:cNvSpPr txBox="1"/>
          <p:nvPr>
            <p:ph idx="1" type="body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918" y="0"/>
            <a:ext cx="69861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Функция-обертка</a:t>
            </a:r>
            <a:endParaRPr/>
          </a:p>
        </p:txBody>
      </p:sp>
      <p:sp>
        <p:nvSpPr>
          <p:cNvPr id="259" name="Google Shape;259;p43"/>
          <p:cNvSpPr txBox="1"/>
          <p:nvPr>
            <p:ph idx="1" type="body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“Почему?!” - спросите вы, потеря контекста - скажу я. В коде ниже будет та же ошибка. При вызове метода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ru">
                <a:solidFill>
                  <a:schemeClr val="dk1"/>
                </a:solidFill>
              </a:rPr>
              <a:t> — это всегда объект перед точкой.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25" y="2098875"/>
            <a:ext cx="561975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Привязываем контекст</a:t>
            </a:r>
            <a:endParaRPr/>
          </a:p>
        </p:txBody>
      </p:sp>
      <p:sp>
        <p:nvSpPr>
          <p:cNvPr id="266" name="Google Shape;266;p44"/>
          <p:cNvSpPr txBox="1"/>
          <p:nvPr>
            <p:ph idx="1" type="body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Тогда нам нужно насильно указать функции, с каким контекстом она вызывается.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1806"/>
            <a:ext cx="9144001" cy="3131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5"/>
          <p:cNvSpPr txBox="1"/>
          <p:nvPr>
            <p:ph idx="1" type="body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4" name="Google Shape;2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583" y="0"/>
            <a:ext cx="675683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Детально, что произошло</a:t>
            </a:r>
            <a:endParaRPr/>
          </a:p>
        </p:txBody>
      </p:sp>
      <p:sp>
        <p:nvSpPr>
          <p:cNvPr id="280" name="Google Shape;280;p46"/>
          <p:cNvSpPr txBox="1"/>
          <p:nvPr>
            <p:ph idx="1" type="body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После декорации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worker.slow</a:t>
            </a:r>
            <a:r>
              <a:rPr lang="ru">
                <a:solidFill>
                  <a:schemeClr val="dk1"/>
                </a:solidFill>
              </a:rPr>
              <a:t> становится обернут в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function (x) { ... }.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Так что при выполнении worker.slow(2) обёртка получает 2 в качестве аргумента и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this=worker</a:t>
            </a:r>
            <a:r>
              <a:rPr lang="ru">
                <a:solidFill>
                  <a:schemeClr val="dk1"/>
                </a:solidFill>
              </a:rPr>
              <a:t> (так как это объект перед точкой).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Внутри обёртки, если результат ещё не кеширован,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func.call(this, x)</a:t>
            </a:r>
            <a:r>
              <a:rPr lang="ru">
                <a:solidFill>
                  <a:schemeClr val="dk1"/>
                </a:solidFill>
              </a:rPr>
              <a:t> передаёт текущий this (=worker) и текущий аргумент (=2) в оригинальную функцию.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еще привязать контекст?</a:t>
            </a:r>
            <a:endParaRPr/>
          </a:p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func.apply(context, []) - </a:t>
            </a:r>
            <a:r>
              <a:rPr lang="ru">
                <a:solidFill>
                  <a:schemeClr val="dk1"/>
                </a:solidFill>
              </a:rPr>
              <a:t>то же, что и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call,</a:t>
            </a:r>
            <a:r>
              <a:rPr lang="ru">
                <a:solidFill>
                  <a:schemeClr val="dk1"/>
                </a:solidFill>
              </a:rPr>
              <a:t> только принимает аргументы массивом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func.bind(context) - </a:t>
            </a:r>
            <a:r>
              <a:rPr lang="ru">
                <a:solidFill>
                  <a:schemeClr val="dk1"/>
                </a:solidFill>
              </a:rPr>
              <a:t>возвращает функцию, к которой привязан контекс, но не вызывает ее (пример дальше)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еще привязать контекст?</a:t>
            </a:r>
            <a:endParaRPr/>
          </a:p>
        </p:txBody>
      </p:sp>
      <p:sp>
        <p:nvSpPr>
          <p:cNvPr id="292" name="Google Shape;292;p48"/>
          <p:cNvSpPr txBox="1"/>
          <p:nvPr>
            <p:ph idx="1" type="body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3" name="Google Shape;2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989" y="1231675"/>
            <a:ext cx="4730024" cy="360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еще привязать контекст?</a:t>
            </a:r>
            <a:endParaRPr/>
          </a:p>
        </p:txBody>
      </p:sp>
      <p:sp>
        <p:nvSpPr>
          <p:cNvPr id="299" name="Google Shape;299;p49"/>
          <p:cNvSpPr txBox="1"/>
          <p:nvPr>
            <p:ph idx="1" type="body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0" name="Google Shape;3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941" y="1017725"/>
            <a:ext cx="7220105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еще привязать контекст?</a:t>
            </a:r>
            <a:endParaRPr/>
          </a:p>
        </p:txBody>
      </p:sp>
      <p:sp>
        <p:nvSpPr>
          <p:cNvPr id="306" name="Google Shape;306;p50"/>
          <p:cNvSpPr txBox="1"/>
          <p:nvPr>
            <p:ph idx="1" type="body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7" name="Google Shape;3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106" y="1017725"/>
            <a:ext cx="6999779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1"/>
          <p:cNvSpPr txBox="1"/>
          <p:nvPr>
            <p:ph idx="1" type="body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4" name="Google Shape;3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851" y="0"/>
            <a:ext cx="70723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rest-оператор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Вуаля!!!!!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550" y="1690900"/>
            <a:ext cx="7094900" cy="29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Прототипы, наследование</a:t>
            </a:r>
            <a:endParaRPr/>
          </a:p>
        </p:txBody>
      </p:sp>
      <p:sp>
        <p:nvSpPr>
          <p:cNvPr id="320" name="Google Shape;320;p52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</a:t>
            </a:r>
            <a:r>
              <a:rPr lang="ru" sz="1800">
                <a:solidFill>
                  <a:srgbClr val="595959"/>
                </a:solidFill>
              </a:rPr>
              <a:t>https://learn.javascript.ru/prototypes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[[Prototype]]</a:t>
            </a:r>
            <a:endParaRPr/>
          </a:p>
        </p:txBody>
      </p:sp>
      <p:sp>
        <p:nvSpPr>
          <p:cNvPr id="326" name="Google Shape;326;p53"/>
          <p:cNvSpPr txBox="1"/>
          <p:nvPr>
            <p:ph idx="1" type="body"/>
          </p:nvPr>
        </p:nvSpPr>
        <p:spPr>
          <a:xfrm>
            <a:off x="311700" y="1152475"/>
            <a:ext cx="619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В JavaScript объекты имеют специальное скрытое свойство [[Prototype]] (так оно названо в спецификации), которое либо равно null, либо ссылается на другой объект. Этот объект называется «прототип»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7" name="Google Shape;3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700" y="1152475"/>
            <a:ext cx="2322600" cy="18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Прототипное наследование</a:t>
            </a:r>
            <a:endParaRPr/>
          </a:p>
        </p:txBody>
      </p:sp>
      <p:sp>
        <p:nvSpPr>
          <p:cNvPr id="333" name="Google Shape;333;p54"/>
          <p:cNvSpPr txBox="1"/>
          <p:nvPr>
            <p:ph idx="1" type="body"/>
          </p:nvPr>
        </p:nvSpPr>
        <p:spPr>
          <a:xfrm>
            <a:off x="311700" y="1152475"/>
            <a:ext cx="319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Когда мы хотим прочитать свойство из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ru">
                <a:solidFill>
                  <a:schemeClr val="dk1"/>
                </a:solidFill>
              </a:rPr>
              <a:t>, а оно отсутствует, JavaScript автоматически берёт его из прототипа. Можно задать через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__proto__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4" name="Google Shape;3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200" y="1278826"/>
            <a:ext cx="5323100" cy="335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Прототипное наследование</a:t>
            </a:r>
            <a:endParaRPr/>
          </a:p>
        </p:txBody>
      </p:sp>
      <p:sp>
        <p:nvSpPr>
          <p:cNvPr id="340" name="Google Shape;340;p55"/>
          <p:cNvSpPr txBox="1"/>
          <p:nvPr>
            <p:ph idx="1" type="body"/>
          </p:nvPr>
        </p:nvSpPr>
        <p:spPr>
          <a:xfrm>
            <a:off x="311700" y="1152475"/>
            <a:ext cx="319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Когда мы хотим прочитать свойство из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ru">
                <a:solidFill>
                  <a:schemeClr val="dk1"/>
                </a:solidFill>
              </a:rPr>
              <a:t>, а оно отсутствует, JavaScript автоматически берёт его из прототипа. Можно задать через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__proto__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Обход прототипов происходит от самого дочернего, вниз к родительским.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1" name="Google Shape;3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200" y="1278826"/>
            <a:ext cx="5323100" cy="335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F.prototype</a:t>
            </a:r>
            <a:endParaRPr/>
          </a:p>
        </p:txBody>
      </p:sp>
      <p:sp>
        <p:nvSpPr>
          <p:cNvPr id="347" name="Google Shape;347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Если в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F.prototype</a:t>
            </a:r>
            <a:r>
              <a:rPr lang="ru">
                <a:solidFill>
                  <a:schemeClr val="dk1"/>
                </a:solidFill>
              </a:rPr>
              <a:t> содержится объект, оператор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">
                <a:solidFill>
                  <a:schemeClr val="dk1"/>
                </a:solidFill>
              </a:rPr>
              <a:t> устанавливает его в качестве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[[Prototype]]</a:t>
            </a:r>
            <a:r>
              <a:rPr lang="ru">
                <a:solidFill>
                  <a:schemeClr val="dk1"/>
                </a:solidFill>
              </a:rPr>
              <a:t> для нового объекта.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8" name="Google Shape;3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725" y="1991051"/>
            <a:ext cx="6970575" cy="329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F.prototype</a:t>
            </a:r>
            <a:endParaRPr/>
          </a:p>
        </p:txBody>
      </p:sp>
      <p:sp>
        <p:nvSpPr>
          <p:cNvPr id="354" name="Google Shape;35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 прошлом слайде установка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Rabbit.prototype = animal</a:t>
            </a:r>
            <a:r>
              <a:rPr lang="ru">
                <a:solidFill>
                  <a:schemeClr val="dk1"/>
                </a:solidFill>
              </a:rPr>
              <a:t> буквально говорит интерпретатору следующее: "При создании объекта через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new Rabbit()</a:t>
            </a:r>
            <a:r>
              <a:rPr lang="ru">
                <a:solidFill>
                  <a:schemeClr val="dk1"/>
                </a:solidFill>
              </a:rPr>
              <a:t> запиши ему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</a:t>
            </a:r>
            <a:r>
              <a:rPr lang="ru">
                <a:solidFill>
                  <a:schemeClr val="dk1"/>
                </a:solidFill>
              </a:rPr>
              <a:t> в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[[Prototype]]</a:t>
            </a:r>
            <a:r>
              <a:rPr lang="ru">
                <a:solidFill>
                  <a:schemeClr val="dk1"/>
                </a:solidFill>
              </a:rPr>
              <a:t>".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prototype по-умолчанию</a:t>
            </a:r>
            <a:endParaRPr/>
          </a:p>
        </p:txBody>
      </p:sp>
      <p:sp>
        <p:nvSpPr>
          <p:cNvPr id="360" name="Google Shape;360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У каждой функции по умолчанию уже есть свойство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prototype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По умолчанию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prototype</a:t>
            </a:r>
            <a:r>
              <a:rPr lang="ru">
                <a:solidFill>
                  <a:schemeClr val="dk1"/>
                </a:solidFill>
              </a:rPr>
              <a:t> – объект с единственным свойством constructor, которое ссылается на функцию-конструктор.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1" name="Google Shape;3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75" y="2376501"/>
            <a:ext cx="8231449" cy="271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Встроенные прототипы</a:t>
            </a:r>
            <a:endParaRPr/>
          </a:p>
        </p:txBody>
      </p:sp>
      <p:sp>
        <p:nvSpPr>
          <p:cNvPr id="367" name="Google Shape;367;p59"/>
          <p:cNvSpPr txBox="1"/>
          <p:nvPr>
            <p:ph idx="1" type="body"/>
          </p:nvPr>
        </p:nvSpPr>
        <p:spPr>
          <a:xfrm>
            <a:off x="311700" y="1152475"/>
            <a:ext cx="50889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8" name="Google Shape;3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63" y="1152475"/>
            <a:ext cx="7699074" cy="333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Встроенные прототипы</a:t>
            </a:r>
            <a:endParaRPr/>
          </a:p>
        </p:txBody>
      </p:sp>
      <p:sp>
        <p:nvSpPr>
          <p:cNvPr id="374" name="Google Shape;374;p60"/>
          <p:cNvSpPr txBox="1"/>
          <p:nvPr>
            <p:ph idx="1" type="body"/>
          </p:nvPr>
        </p:nvSpPr>
        <p:spPr>
          <a:xfrm>
            <a:off x="311700" y="1152475"/>
            <a:ext cx="50889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5" name="Google Shape;3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64" y="1152475"/>
            <a:ext cx="6549075" cy="38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Продвинутые классы</a:t>
            </a:r>
            <a:endParaRPr/>
          </a:p>
        </p:txBody>
      </p:sp>
      <p:sp>
        <p:nvSpPr>
          <p:cNvPr id="381" name="Google Shape;381;p61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</a:t>
            </a:r>
            <a:r>
              <a:rPr lang="ru" sz="1800">
                <a:solidFill>
                  <a:srgbClr val="595959"/>
                </a:solidFill>
              </a:rPr>
              <a:t>https://learn.javascript.ru/classes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arguments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rest-оператор это новомодная штука. А как было раньше??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146" y="1631800"/>
            <a:ext cx="6091716" cy="2937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182800" y="4645775"/>
            <a:ext cx="47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*arguments нет в стрелочных функциях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Сразу к наследованию</a:t>
            </a:r>
            <a:endParaRPr/>
          </a:p>
        </p:txBody>
      </p:sp>
      <p:sp>
        <p:nvSpPr>
          <p:cNvPr id="387" name="Google Shape;387;p62"/>
          <p:cNvSpPr txBox="1"/>
          <p:nvPr>
            <p:ph idx="1" type="body"/>
          </p:nvPr>
        </p:nvSpPr>
        <p:spPr>
          <a:xfrm>
            <a:off x="311700" y="1152475"/>
            <a:ext cx="50889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8" name="Google Shape;38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729526" cy="37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975" y="616651"/>
            <a:ext cx="3944025" cy="2013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Сразу к наследованию</a:t>
            </a:r>
            <a:endParaRPr/>
          </a:p>
        </p:txBody>
      </p:sp>
      <p:sp>
        <p:nvSpPr>
          <p:cNvPr id="395" name="Google Shape;395;p63"/>
          <p:cNvSpPr txBox="1"/>
          <p:nvPr>
            <p:ph idx="1" type="body"/>
          </p:nvPr>
        </p:nvSpPr>
        <p:spPr>
          <a:xfrm>
            <a:off x="311700" y="1152475"/>
            <a:ext cx="50889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6" name="Google Shape;39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72425"/>
            <a:ext cx="5265800" cy="26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325" y="602658"/>
            <a:ext cx="5278155" cy="29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статические методы?</a:t>
            </a:r>
            <a:endParaRPr/>
          </a:p>
        </p:txBody>
      </p:sp>
      <p:sp>
        <p:nvSpPr>
          <p:cNvPr id="403" name="Google Shape;403;p64"/>
          <p:cNvSpPr txBox="1"/>
          <p:nvPr>
            <p:ph idx="1" type="body"/>
          </p:nvPr>
        </p:nvSpPr>
        <p:spPr>
          <a:xfrm>
            <a:off x="311700" y="1152475"/>
            <a:ext cx="4496400" cy="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Так что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Rabbit extends Animal</a:t>
            </a:r>
            <a:r>
              <a:rPr lang="ru">
                <a:solidFill>
                  <a:schemeClr val="dk1"/>
                </a:solidFill>
              </a:rPr>
              <a:t> создаёт две ссылки на прототип: функция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Rabbit</a:t>
            </a:r>
            <a:r>
              <a:rPr lang="ru">
                <a:solidFill>
                  <a:schemeClr val="dk1"/>
                </a:solidFill>
              </a:rPr>
              <a:t> прототипно наследует от функции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Rabbit.prototype</a:t>
            </a:r>
            <a:r>
              <a:rPr lang="ru">
                <a:solidFill>
                  <a:schemeClr val="dk1"/>
                </a:solidFill>
              </a:rPr>
              <a:t> прототипно наследует от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Animal.prototype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4" name="Google Shape;4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200" y="0"/>
            <a:ext cx="4335801" cy="532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81850"/>
            <a:ext cx="4125601" cy="29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 ничего не понял</a:t>
            </a:r>
            <a:endParaRPr/>
          </a:p>
        </p:txBody>
      </p:sp>
      <p:sp>
        <p:nvSpPr>
          <p:cNvPr id="411" name="Google Shape;411;p65"/>
          <p:cNvSpPr txBox="1"/>
          <p:nvPr>
            <p:ph idx="1" type="body"/>
          </p:nvPr>
        </p:nvSpPr>
        <p:spPr>
          <a:xfrm>
            <a:off x="311700" y="1152475"/>
            <a:ext cx="8520600" cy="3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Это нормально!!!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Как правило мы редко сталкиваемся с этим на работе или учебе. Эта информация нужна для более комплексного понимания того, как устроен javascript (ну и на собеседованиях спрашивают).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 люблю JavaScript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</a:t>
            </a:r>
            <a:endParaRPr/>
          </a:p>
        </p:txBody>
      </p:sp>
      <p:sp>
        <p:nvSpPr>
          <p:cNvPr id="422" name="Google Shape;422;p67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</a:t>
            </a:r>
            <a:r>
              <a:rPr lang="ru" sz="1800">
                <a:solidFill>
                  <a:srgbClr val="595959"/>
                </a:solidFill>
              </a:rPr>
              <a:t>https://learn.javascript.ru/modules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</a:t>
            </a:r>
            <a:endParaRPr/>
          </a:p>
        </p:txBody>
      </p:sp>
      <p:sp>
        <p:nvSpPr>
          <p:cNvPr id="428" name="Google Shape;428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AMD -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одна из самых старых модульных систем, изначально реализована библиотекой require.js.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CommonJS</a:t>
            </a:r>
            <a:r>
              <a:rPr lang="ru">
                <a:solidFill>
                  <a:schemeClr val="dk1"/>
                </a:solidFill>
              </a:rPr>
              <a:t> –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модульная система, созданная для сервера Node.js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UMD</a:t>
            </a:r>
            <a:r>
              <a:rPr lang="ru">
                <a:solidFill>
                  <a:schemeClr val="dk1"/>
                </a:solidFill>
              </a:rPr>
              <a:t> -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ещё одна модульная система, предлагается как универсальная, совместима с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AMD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 и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CommonJS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(ESM)</a:t>
            </a:r>
            <a:endParaRPr/>
          </a:p>
        </p:txBody>
      </p:sp>
      <p:sp>
        <p:nvSpPr>
          <p:cNvPr id="434" name="Google Shape;434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Модуль – это просто файл. Один скрипт – это один модуль.</a:t>
            </a:r>
            <a:endParaRPr>
              <a:solidFill>
                <a:srgbClr val="31313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Модули могут загружать друг друга и использовать директивы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export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 и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, чтобы обмениваться функциональностью, вызывать функции одного модуля из другого:</a:t>
            </a:r>
            <a:endParaRPr>
              <a:solidFill>
                <a:srgbClr val="31313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313130"/>
              </a:buClr>
              <a:buSzPts val="1800"/>
              <a:buChar char="●"/>
            </a:pPr>
            <a:r>
              <a:rPr lang="ru">
                <a:solidFill>
                  <a:srgbClr val="31313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export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 отмечает переменные и функции, которые должны быть доступны вне текущего модуля</a:t>
            </a:r>
            <a:endParaRPr>
              <a:solidFill>
                <a:srgbClr val="31313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13130"/>
              </a:buClr>
              <a:buSzPts val="1800"/>
              <a:buChar char="●"/>
            </a:pPr>
            <a:r>
              <a:rPr lang="ru">
                <a:solidFill>
                  <a:srgbClr val="31313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 позволяет импортировать функциональность других модулей</a:t>
            </a:r>
            <a:endParaRPr>
              <a:solidFill>
                <a:srgbClr val="313130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313130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7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(импорты, экспорты)</a:t>
            </a:r>
            <a:endParaRPr/>
          </a:p>
        </p:txBody>
      </p:sp>
      <p:pic>
        <p:nvPicPr>
          <p:cNvPr id="440" name="Google Shape;4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50" y="1092950"/>
            <a:ext cx="4516325" cy="16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38" y="2952550"/>
            <a:ext cx="4858900" cy="19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(браузер)</a:t>
            </a:r>
            <a:endParaRPr/>
          </a:p>
        </p:txBody>
      </p:sp>
      <p:pic>
        <p:nvPicPr>
          <p:cNvPr id="447" name="Google Shape;44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75" y="1151325"/>
            <a:ext cx="7384825" cy="274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spread-оператор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Передаем много аргументов в функцию. Как?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46708"/>
            <a:ext cx="8520601" cy="1250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(область видимости)</a:t>
            </a:r>
            <a:endParaRPr/>
          </a:p>
        </p:txBody>
      </p:sp>
      <p:pic>
        <p:nvPicPr>
          <p:cNvPr id="453" name="Google Shape;45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189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20405"/>
            <a:ext cx="47625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7300" y="3220405"/>
            <a:ext cx="37147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(выполняется 1 раз)</a:t>
            </a:r>
            <a:endParaRPr/>
          </a:p>
        </p:txBody>
      </p:sp>
      <p:pic>
        <p:nvPicPr>
          <p:cNvPr id="461" name="Google Shape;46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1341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9875"/>
            <a:ext cx="5494584" cy="20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</a:t>
            </a:r>
            <a:r>
              <a:rPr lang="ru"/>
              <a:t>выполняется 1 раз</a:t>
            </a:r>
            <a:r>
              <a:rPr lang="ru"/>
              <a:t>)</a:t>
            </a:r>
            <a:endParaRPr/>
          </a:p>
        </p:txBody>
      </p:sp>
      <p:pic>
        <p:nvPicPr>
          <p:cNvPr id="468" name="Google Shape;46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50" y="1017725"/>
            <a:ext cx="341669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0" y="2797425"/>
            <a:ext cx="5270109" cy="2193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(“голые” модули)</a:t>
            </a:r>
            <a:endParaRPr/>
          </a:p>
        </p:txBody>
      </p:sp>
      <p:pic>
        <p:nvPicPr>
          <p:cNvPr id="475" name="Google Shape;47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6400"/>
            <a:ext cx="8839202" cy="127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(export)</a:t>
            </a:r>
            <a:endParaRPr/>
          </a:p>
        </p:txBody>
      </p:sp>
      <p:pic>
        <p:nvPicPr>
          <p:cNvPr id="481" name="Google Shape;48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144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(export)</a:t>
            </a:r>
            <a:endParaRPr/>
          </a:p>
        </p:txBody>
      </p:sp>
      <p:pic>
        <p:nvPicPr>
          <p:cNvPr id="487" name="Google Shape;48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7" cy="3678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(import)</a:t>
            </a:r>
            <a:endParaRPr/>
          </a:p>
        </p:txBody>
      </p:sp>
      <p:pic>
        <p:nvPicPr>
          <p:cNvPr id="493" name="Google Shape;49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6295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(import)</a:t>
            </a:r>
            <a:endParaRPr/>
          </a:p>
        </p:txBody>
      </p:sp>
      <p:pic>
        <p:nvPicPr>
          <p:cNvPr id="499" name="Google Shape;49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1628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(export, import as)</a:t>
            </a:r>
            <a:endParaRPr/>
          </a:p>
        </p:txBody>
      </p:sp>
      <p:pic>
        <p:nvPicPr>
          <p:cNvPr id="505" name="Google Shape;50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7117733" cy="19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01264"/>
            <a:ext cx="7117724" cy="1865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(export default)</a:t>
            </a:r>
            <a:endParaRPr/>
          </a:p>
        </p:txBody>
      </p:sp>
      <p:pic>
        <p:nvPicPr>
          <p:cNvPr id="512" name="Google Shape;51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5500"/>
            <a:ext cx="6097063" cy="177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40649"/>
            <a:ext cx="7733024" cy="17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spread-оператор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050" y="1152475"/>
            <a:ext cx="6391900" cy="24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(export default)</a:t>
            </a:r>
            <a:endParaRPr/>
          </a:p>
        </p:txBody>
      </p:sp>
      <p:pic>
        <p:nvPicPr>
          <p:cNvPr id="519" name="Google Shape;51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5500"/>
            <a:ext cx="6097063" cy="177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2" y="3079249"/>
            <a:ext cx="8045607" cy="17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(re-export)</a:t>
            </a:r>
            <a:endParaRPr/>
          </a:p>
        </p:txBody>
      </p:sp>
      <p:pic>
        <p:nvPicPr>
          <p:cNvPr id="526" name="Google Shape;52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3" cy="132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(dynamic import)</a:t>
            </a:r>
            <a:endParaRPr/>
          </a:p>
        </p:txBody>
      </p:sp>
      <p:pic>
        <p:nvPicPr>
          <p:cNvPr id="532" name="Google Shape;53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00" y="1094950"/>
            <a:ext cx="2903599" cy="21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00" y="3298200"/>
            <a:ext cx="5938000" cy="16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Обработка ошибок</a:t>
            </a:r>
            <a:endParaRPr/>
          </a:p>
        </p:txBody>
      </p:sp>
      <p:sp>
        <p:nvSpPr>
          <p:cNvPr id="539" name="Google Shape;539;p85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</a:t>
            </a:r>
            <a:r>
              <a:rPr lang="ru" sz="1800">
                <a:solidFill>
                  <a:srgbClr val="595959"/>
                </a:solidFill>
              </a:rPr>
              <a:t>https://learn.javascript.ru/error-handling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Ошибка (try catch)</a:t>
            </a:r>
            <a:endParaRPr/>
          </a:p>
        </p:txBody>
      </p:sp>
      <p:pic>
        <p:nvPicPr>
          <p:cNvPr id="545" name="Google Shape;54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75" y="1017725"/>
            <a:ext cx="484792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Ошибка (try catch)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5" y="1104300"/>
            <a:ext cx="733437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Ошибка (try catch)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781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Ошибка (try catch)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25" y="1085500"/>
            <a:ext cx="853440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Ошибка (try catch finally)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484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Ошибка (объект ошибки)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75" y="2293575"/>
            <a:ext cx="5997224" cy="22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91"/>
          <p:cNvSpPr txBox="1"/>
          <p:nvPr>
            <p:ph idx="1" type="body"/>
          </p:nvPr>
        </p:nvSpPr>
        <p:spPr>
          <a:xfrm>
            <a:off x="236500" y="1200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-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имя ошибки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lang="ru">
                <a:solidFill>
                  <a:schemeClr val="dk1"/>
                </a:solidFill>
              </a:rPr>
              <a:t> –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сообщение ошибки.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stack</a:t>
            </a:r>
            <a:r>
              <a:rPr lang="ru">
                <a:solidFill>
                  <a:schemeClr val="dk1"/>
                </a:solidFill>
              </a:rPr>
              <a:t> -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текущий стек вызова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707" y="0"/>
            <a:ext cx="53525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Ошибка (генерация ошибок)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75" y="1170125"/>
            <a:ext cx="75057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Ошибка (пользовательские ошибки)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975" y="998675"/>
            <a:ext cx="686886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Ошибка (пользовательские ошибки)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4" name="Google Shape;59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28683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Ошибка (пользовательские ошибки)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50" y="1062550"/>
            <a:ext cx="8431451" cy="36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Регулярные выражения</a:t>
            </a:r>
            <a:endParaRPr/>
          </a:p>
        </p:txBody>
      </p:sp>
      <p:sp>
        <p:nvSpPr>
          <p:cNvPr id="606" name="Google Shape;606;p96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</a:t>
            </a:r>
            <a:r>
              <a:rPr lang="ru" sz="1800">
                <a:solidFill>
                  <a:srgbClr val="595959"/>
                </a:solidFill>
              </a:rPr>
              <a:t>https://learn.javascript.ru/regular-expressions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Регулярные выражения</a:t>
            </a:r>
            <a:endParaRPr/>
          </a:p>
        </p:txBody>
      </p:sp>
      <p:pic>
        <p:nvPicPr>
          <p:cNvPr id="612" name="Google Shape;61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6295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Регулярные выражения (str.match)</a:t>
            </a:r>
            <a:endParaRPr/>
          </a:p>
        </p:txBody>
      </p:sp>
      <p:pic>
        <p:nvPicPr>
          <p:cNvPr id="618" name="Google Shape;61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429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Регулярные выражения (str.replace)</a:t>
            </a:r>
            <a:endParaRPr/>
          </a:p>
        </p:txBody>
      </p:sp>
      <p:pic>
        <p:nvPicPr>
          <p:cNvPr id="624" name="Google Shape;62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100"/>
            <a:ext cx="8839203" cy="1928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Регулярные выражения (regexp.test)</a:t>
            </a:r>
            <a:endParaRPr/>
          </a:p>
        </p:txBody>
      </p:sp>
      <p:pic>
        <p:nvPicPr>
          <p:cNvPr id="630" name="Google Shape;63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75" y="1160725"/>
            <a:ext cx="75057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</a:t>
            </a:r>
            <a:endParaRPr/>
          </a:p>
        </p:txBody>
      </p:sp>
      <p:sp>
        <p:nvSpPr>
          <p:cNvPr id="636" name="Google Shape;636;p101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</a:t>
            </a:r>
            <a:r>
              <a:rPr lang="ru" sz="1800">
                <a:solidFill>
                  <a:srgbClr val="595959"/>
                </a:solidFill>
              </a:rPr>
              <a:t>https://learn.javascript.ru/events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Замыкание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388" y="1157837"/>
            <a:ext cx="6431224" cy="28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</a:t>
            </a:r>
            <a:endParaRPr/>
          </a:p>
        </p:txBody>
      </p:sp>
      <p:sp>
        <p:nvSpPr>
          <p:cNvPr id="642" name="Google Shape;642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События мыши: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click – происходит, когда кликнули на элемент левой кнопкой мыши (на устройствах с сенсорными экранами оно происходит при касании).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contextmenu – происходит, когда кликнули на элемент правой кнопкой мыши.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mouseover / mouseout – когда мышь наводится на / покидает элемент.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mousedown / mouseup – когда нажали / отжали кнопку мыши на элементе.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mousemove – при движении мыши.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События на элементах управления: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submit – пользователь отправил форму &lt;form&gt;.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focus – пользователь фокусируется на элементе, например нажимает на &lt;input&gt;.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Клавиатурные события: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keydown и keyup – когда пользователь нажимает / отпускает клавишу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 (обработчики)</a:t>
            </a:r>
            <a:endParaRPr/>
          </a:p>
        </p:txBody>
      </p:sp>
      <p:pic>
        <p:nvPicPr>
          <p:cNvPr id="648" name="Google Shape;64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85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74970"/>
            <a:ext cx="8839200" cy="2502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 (обработчики)</a:t>
            </a:r>
            <a:endParaRPr/>
          </a:p>
        </p:txBody>
      </p:sp>
      <p:pic>
        <p:nvPicPr>
          <p:cNvPr id="655" name="Google Shape;65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542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 (объект события)</a:t>
            </a:r>
            <a:endParaRPr/>
          </a:p>
        </p:txBody>
      </p:sp>
      <p:sp>
        <p:nvSpPr>
          <p:cNvPr id="661" name="Google Shape;661;p105"/>
          <p:cNvSpPr txBox="1"/>
          <p:nvPr>
            <p:ph idx="1" type="body"/>
          </p:nvPr>
        </p:nvSpPr>
        <p:spPr>
          <a:xfrm>
            <a:off x="236500" y="1124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event.type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-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тип события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event.currentTarget</a:t>
            </a:r>
            <a:r>
              <a:rPr lang="ru">
                <a:solidFill>
                  <a:schemeClr val="dk1"/>
                </a:solidFill>
              </a:rPr>
              <a:t> –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элемент, на котором сработал обработчик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event.clientX / event.clientY</a:t>
            </a:r>
            <a:r>
              <a:rPr lang="ru">
                <a:solidFill>
                  <a:schemeClr val="dk1"/>
                </a:solidFill>
              </a:rPr>
              <a:t> -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координаты курсора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62" name="Google Shape;66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68824"/>
            <a:ext cx="7227100" cy="25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</a:t>
            </a:r>
            <a:endParaRPr/>
          </a:p>
        </p:txBody>
      </p:sp>
      <p:pic>
        <p:nvPicPr>
          <p:cNvPr id="668" name="Google Shape;66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50" y="1480450"/>
            <a:ext cx="75057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 (всплытие и погружение)</a:t>
            </a:r>
            <a:endParaRPr/>
          </a:p>
        </p:txBody>
      </p:sp>
      <p:pic>
        <p:nvPicPr>
          <p:cNvPr id="674" name="Google Shape;67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250" y="1017725"/>
            <a:ext cx="4149730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 (всплытие и погружение)</a:t>
            </a:r>
            <a:endParaRPr/>
          </a:p>
        </p:txBody>
      </p:sp>
      <p:pic>
        <p:nvPicPr>
          <p:cNvPr id="680" name="Google Shape;68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575" y="1057825"/>
            <a:ext cx="5175726" cy="39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08"/>
          <p:cNvSpPr txBox="1"/>
          <p:nvPr>
            <p:ph idx="1" type="body"/>
          </p:nvPr>
        </p:nvSpPr>
        <p:spPr>
          <a:xfrm>
            <a:off x="236500" y="1124275"/>
            <a:ext cx="319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</a:rPr>
              <a:t>Клик по внутреннему &lt;p&gt; вызовет обработчик onclick: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</a:rPr>
              <a:t>Сначала на самом &lt;p&gt;.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</a:rPr>
              <a:t>Потом на внешнем &lt;div&gt;.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</a:rPr>
              <a:t>Затем на внешнем &lt;form&gt;.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</a:rPr>
              <a:t>И так далее вверх по цепочке до самого document.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 (всплытие и погружение)</a:t>
            </a:r>
            <a:endParaRPr/>
          </a:p>
        </p:txBody>
      </p:sp>
      <p:pic>
        <p:nvPicPr>
          <p:cNvPr id="687" name="Google Shape;68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50" y="1017725"/>
            <a:ext cx="716750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 (всплытие и погружение)</a:t>
            </a:r>
            <a:endParaRPr/>
          </a:p>
        </p:txBody>
      </p:sp>
      <p:pic>
        <p:nvPicPr>
          <p:cNvPr id="693" name="Google Shape;69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200" cy="1435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22989"/>
            <a:ext cx="8839201" cy="1279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 (всплытие и погружение)</a:t>
            </a:r>
            <a:endParaRPr/>
          </a:p>
        </p:txBody>
      </p:sp>
      <p:pic>
        <p:nvPicPr>
          <p:cNvPr id="700" name="Google Shape;70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01025"/>
            <a:ext cx="8839202" cy="1609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